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Open Sauce Bold" charset="1" panose="00000800000000000000"/>
      <p:regular r:id="rId33"/>
    </p:embeddedFont>
    <p:embeddedFont>
      <p:font typeface="Archivo Black" charset="1" panose="020B0A03020202020B04"/>
      <p:regular r:id="rId34"/>
    </p:embeddedFont>
    <p:embeddedFont>
      <p:font typeface="Canva Sans Bold" charset="1" panose="020B0803030501040103"/>
      <p:regular r:id="rId35"/>
    </p:embeddedFont>
    <p:embeddedFont>
      <p:font typeface="Montserrat Light" charset="1" panose="00000400000000000000"/>
      <p:regular r:id="rId36"/>
    </p:embeddedFont>
    <p:embeddedFont>
      <p:font typeface="Canva Sans" charset="1" panose="020B0503030501040103"/>
      <p:regular r:id="rId37"/>
    </p:embeddedFont>
    <p:embeddedFont>
      <p:font typeface="Open Sauce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jpeg" Type="http://schemas.openxmlformats.org/officeDocument/2006/relationships/image"/><Relationship Id="rId4" Target="../media/image15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20.jpe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50" y="-127"/>
              <a:ext cx="8603411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3411">
                  <a:moveTo>
                    <a:pt x="8603411" y="10251440"/>
                  </a:moveTo>
                  <a:cubicBezTo>
                    <a:pt x="8603411" y="10284587"/>
                    <a:pt x="8592743" y="10286873"/>
                    <a:pt x="8564930" y="10286873"/>
                  </a:cubicBezTo>
                  <a:cubicBezTo>
                    <a:pt x="5710351" y="10286238"/>
                    <a:pt x="2855899" y="10286238"/>
                    <a:pt x="1320" y="10286238"/>
                  </a:cubicBezTo>
                  <a:cubicBezTo>
                    <a:pt x="-2744" y="10272395"/>
                    <a:pt x="3606" y="10259822"/>
                    <a:pt x="6527" y="10246995"/>
                  </a:cubicBezTo>
                  <a:cubicBezTo>
                    <a:pt x="132003" y="9685401"/>
                    <a:pt x="257606" y="9123934"/>
                    <a:pt x="383463" y="8562467"/>
                  </a:cubicBezTo>
                  <a:cubicBezTo>
                    <a:pt x="562914" y="7761986"/>
                    <a:pt x="742746" y="6961632"/>
                    <a:pt x="922070" y="6161151"/>
                  </a:cubicBezTo>
                  <a:cubicBezTo>
                    <a:pt x="1143558" y="5172583"/>
                    <a:pt x="1364538" y="4184015"/>
                    <a:pt x="1585899" y="3195574"/>
                  </a:cubicBezTo>
                  <a:cubicBezTo>
                    <a:pt x="1810816" y="2191385"/>
                    <a:pt x="2035860" y="1187323"/>
                    <a:pt x="2261412" y="183261"/>
                  </a:cubicBezTo>
                  <a:cubicBezTo>
                    <a:pt x="2275128" y="122174"/>
                    <a:pt x="2283891" y="59690"/>
                    <a:pt x="2306116" y="635"/>
                  </a:cubicBezTo>
                  <a:cubicBezTo>
                    <a:pt x="4392472" y="635"/>
                    <a:pt x="6478828" y="635"/>
                    <a:pt x="8565184" y="0"/>
                  </a:cubicBezTo>
                  <a:cubicBezTo>
                    <a:pt x="8593505" y="0"/>
                    <a:pt x="8603157" y="3429"/>
                    <a:pt x="8603157" y="35814"/>
                  </a:cubicBezTo>
                  <a:cubicBezTo>
                    <a:pt x="8602395" y="3441065"/>
                    <a:pt x="8602395" y="6846316"/>
                    <a:pt x="8603411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18594" y="2240401"/>
            <a:ext cx="12542026" cy="5806198"/>
            <a:chOff x="0" y="0"/>
            <a:chExt cx="3149818" cy="1458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49818" cy="1458175"/>
            </a:xfrm>
            <a:custGeom>
              <a:avLst/>
              <a:gdLst/>
              <a:ahLst/>
              <a:cxnLst/>
              <a:rect r="r" b="b" t="t" l="l"/>
              <a:pathLst>
                <a:path h="1458175" w="3149818">
                  <a:moveTo>
                    <a:pt x="30864" y="0"/>
                  </a:moveTo>
                  <a:lnTo>
                    <a:pt x="3118954" y="0"/>
                  </a:lnTo>
                  <a:cubicBezTo>
                    <a:pt x="3136000" y="0"/>
                    <a:pt x="3149818" y="13818"/>
                    <a:pt x="3149818" y="30864"/>
                  </a:cubicBezTo>
                  <a:lnTo>
                    <a:pt x="3149818" y="1427311"/>
                  </a:lnTo>
                  <a:cubicBezTo>
                    <a:pt x="3149818" y="1444356"/>
                    <a:pt x="3136000" y="1458175"/>
                    <a:pt x="3118954" y="1458175"/>
                  </a:cubicBezTo>
                  <a:lnTo>
                    <a:pt x="30864" y="1458175"/>
                  </a:lnTo>
                  <a:cubicBezTo>
                    <a:pt x="13818" y="1458175"/>
                    <a:pt x="0" y="1444356"/>
                    <a:pt x="0" y="1427311"/>
                  </a:cubicBezTo>
                  <a:lnTo>
                    <a:pt x="0" y="30864"/>
                  </a:lnTo>
                  <a:cubicBezTo>
                    <a:pt x="0" y="13818"/>
                    <a:pt x="13818" y="0"/>
                    <a:pt x="308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49818" cy="149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89"/>
                </a:lnSpc>
              </a:pPr>
              <a:r>
                <a:rPr lang="en-US" sz="4299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Основи на мрежовото програмиране. </a:t>
              </a:r>
            </a:p>
            <a:p>
              <a:pPr algn="ctr">
                <a:lnSpc>
                  <a:spcPts val="5589"/>
                </a:lnSpc>
              </a:pPr>
            </a:p>
            <a:p>
              <a:pPr algn="ctr">
                <a:lnSpc>
                  <a:spcPts val="5589"/>
                </a:lnSpc>
              </a:pPr>
              <a:r>
                <a:rPr lang="en-US" b="true" sz="42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Нишки. Многонишково програмиране.</a:t>
              </a:r>
            </a:p>
            <a:p>
              <a:pPr algn="ctr">
                <a:lnSpc>
                  <a:spcPts val="5589"/>
                </a:lnSpc>
              </a:pPr>
              <a:r>
                <a:rPr lang="en-US" b="true" sz="42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Синхронизация на нишки. Реализиране на многонишков сървър със синхронизирани методи.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8594" y="2240401"/>
            <a:ext cx="12542026" cy="5806198"/>
          </a:xfrm>
          <a:custGeom>
            <a:avLst/>
            <a:gdLst/>
            <a:ahLst/>
            <a:cxnLst/>
            <a:rect r="r" b="b" t="t" l="l"/>
            <a:pathLst>
              <a:path h="5806198" w="12542026">
                <a:moveTo>
                  <a:pt x="0" y="0"/>
                </a:moveTo>
                <a:lnTo>
                  <a:pt x="12542026" y="0"/>
                </a:lnTo>
                <a:lnTo>
                  <a:pt x="12542026" y="5806198"/>
                </a:lnTo>
                <a:lnTo>
                  <a:pt x="0" y="5806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473" t="-160015" r="-252001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544438" y="2463694"/>
            <a:ext cx="12786289" cy="1425728"/>
          </a:xfrm>
          <a:custGeom>
            <a:avLst/>
            <a:gdLst/>
            <a:ahLst/>
            <a:cxnLst/>
            <a:rect r="r" b="b" t="t" l="l"/>
            <a:pathLst>
              <a:path h="1425728" w="12786289">
                <a:moveTo>
                  <a:pt x="0" y="0"/>
                </a:moveTo>
                <a:lnTo>
                  <a:pt x="12786289" y="0"/>
                </a:lnTo>
                <a:lnTo>
                  <a:pt x="12786289" y="1425727"/>
                </a:lnTo>
                <a:lnTo>
                  <a:pt x="0" y="1425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60922" y="6512929"/>
            <a:ext cx="11498716" cy="2299743"/>
          </a:xfrm>
          <a:custGeom>
            <a:avLst/>
            <a:gdLst/>
            <a:ahLst/>
            <a:cxnLst/>
            <a:rect r="r" b="b" t="t" l="l"/>
            <a:pathLst>
              <a:path h="2299743" w="11498716">
                <a:moveTo>
                  <a:pt x="0" y="0"/>
                </a:moveTo>
                <a:lnTo>
                  <a:pt x="11498716" y="0"/>
                </a:lnTo>
                <a:lnTo>
                  <a:pt x="11498716" y="2299743"/>
                </a:lnTo>
                <a:lnTo>
                  <a:pt x="0" y="2299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89835" y="522921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НИШКИ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02661" y="4263875"/>
            <a:ext cx="6815238" cy="40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1"/>
              </a:lnSpc>
              <a:spcBef>
                <a:spcPct val="0"/>
              </a:spcBef>
            </a:pPr>
            <a:r>
              <a:rPr lang="en-US" b="true" sz="246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Изпълнение на последователни процеси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01022" y="9239250"/>
            <a:ext cx="6218516" cy="4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b="true" sz="259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Изпълнение на паралелни процеси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43916" y="2227338"/>
            <a:ext cx="12563251" cy="6316850"/>
          </a:xfrm>
          <a:custGeom>
            <a:avLst/>
            <a:gdLst/>
            <a:ahLst/>
            <a:cxnLst/>
            <a:rect r="r" b="b" t="t" l="l"/>
            <a:pathLst>
              <a:path h="6316850" w="12563251">
                <a:moveTo>
                  <a:pt x="0" y="0"/>
                </a:moveTo>
                <a:lnTo>
                  <a:pt x="12563251" y="0"/>
                </a:lnTo>
                <a:lnTo>
                  <a:pt x="12563251" y="6316849"/>
                </a:lnTo>
                <a:lnTo>
                  <a:pt x="0" y="6316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89835" y="522921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НИШКИ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04807" y="8953353"/>
            <a:ext cx="8465551" cy="40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1"/>
              </a:lnSpc>
              <a:spcBef>
                <a:spcPct val="0"/>
              </a:spcBef>
            </a:pPr>
            <a:r>
              <a:rPr lang="en-US" b="true" sz="246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Изпълнение на паралелни процеси с много нишки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3708" y="522921"/>
            <a:ext cx="16760583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НИШКИ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1555" y="1941997"/>
            <a:ext cx="12767800" cy="43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b="true" sz="26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Предимства на многонишковото програмиране пред еднонишковото</a:t>
            </a:r>
            <a:r>
              <a:rPr lang="en-US" b="true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894" y="2536313"/>
            <a:ext cx="13464346" cy="216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По – добра използваемост на ресурсите –извършване на няколко изчислителни операции по време на работа с I/O устройства.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Опростен програмен дизаин в определени ситуации – разделяне на една програма на независими подпрограми.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Разделяне на задачите по приоритет.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Обслужване на много клиенти едновременно – Web сървър.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37049" y="4915117"/>
            <a:ext cx="8631370" cy="379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while(server is active){ 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b="true" sz="2321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listen for request 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321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 request 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b="true" sz="2321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listen for request 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} </a:t>
            </a:r>
            <a:r>
              <a:rPr lang="en-US" b="true" sz="2321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// сървърът слуша, обработва заявката, отново слуша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while(server is active){ 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b="true" sz="2321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listen for request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8C52FF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b="true" sz="2321">
                <a:solidFill>
                  <a:srgbClr val="8C5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hand request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– new thread 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321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listen for request</a:t>
            </a:r>
          </a:p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} </a:t>
            </a:r>
            <a:r>
              <a:rPr lang="en-US" b="true" sz="2321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// нова нишка за всеки нов клиент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3708" y="7661084"/>
            <a:ext cx="2017228" cy="35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Недостатъци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1555" y="8347679"/>
            <a:ext cx="7524402" cy="71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Труден дизайн – свързан със синхронизация на отделни нишки при достъп на споделени ресурси.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12108" y="9524954"/>
            <a:ext cx="12872641" cy="35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Класически пример : Много потребители имат достъп до една и съща банкова сметка!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41859" y="6170831"/>
            <a:ext cx="11479909" cy="3888819"/>
          </a:xfrm>
          <a:custGeom>
            <a:avLst/>
            <a:gdLst/>
            <a:ahLst/>
            <a:cxnLst/>
            <a:rect r="r" b="b" t="t" l="l"/>
            <a:pathLst>
              <a:path h="3888819" w="11479909">
                <a:moveTo>
                  <a:pt x="0" y="0"/>
                </a:moveTo>
                <a:lnTo>
                  <a:pt x="11479909" y="0"/>
                </a:lnTo>
                <a:lnTo>
                  <a:pt x="11479909" y="3888819"/>
                </a:lnTo>
                <a:lnTo>
                  <a:pt x="0" y="3888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3708" y="522921"/>
            <a:ext cx="16760583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ЖИЗНЕН ЦИКЪЛ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3708" y="2436841"/>
            <a:ext cx="10403086" cy="35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Една нишка може да се намира в едно от съществуващите състояния: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66500" y="3208075"/>
            <a:ext cx="10630628" cy="252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ъздадена(Created)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–нишката е създадена, но не е стартирана;</a:t>
            </a:r>
          </a:p>
          <a:p>
            <a:pPr algn="l">
              <a:lnSpc>
                <a:spcPts val="2859"/>
              </a:lnSpc>
            </a:pP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Стартирана(Runnable)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– нишката изпълнява дадената задача;</a:t>
            </a:r>
          </a:p>
          <a:p>
            <a:pPr algn="l">
              <a:lnSpc>
                <a:spcPts val="2859"/>
              </a:lnSpc>
            </a:pP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Блокирана(Blocked)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– изпълнява блокиращ метод - read(), wait(), sleep();</a:t>
            </a:r>
          </a:p>
          <a:p>
            <a:pPr algn="l">
              <a:lnSpc>
                <a:spcPts val="2859"/>
              </a:lnSpc>
            </a:pP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Завършила(Dead/Finished)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-“убита”- e преключила своето изпълнение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3708" y="522921"/>
            <a:ext cx="16760583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СЪЗДАВАНЕ И СТАРТИРАНЕ НА НИШКИ В JAVA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8448" y="2472413"/>
            <a:ext cx="12599691" cy="85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64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 Java нишките са обекти, подобни на всички останали обекти. Те са инстанции на класа java.lang.Thread или на негови наследници.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3708" y="4117145"/>
            <a:ext cx="9202856" cy="41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63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 Java съществуват два начина за създаване на нишки: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1244" y="4859886"/>
            <a:ext cx="16330640" cy="122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608" indent="-268304" lvl="1">
              <a:lnSpc>
                <a:spcPts val="3231"/>
              </a:lnSpc>
              <a:buFont typeface="Arial"/>
              <a:buChar char="•"/>
            </a:pPr>
            <a:r>
              <a:rPr lang="en-US" sz="248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Чрез наследяване на класа Thread и предефиниране на метода run(). Методът run() е стартовата точка на всяка една нишка. В това отношение той може да се сравни с main() метода на главната нишка.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19188" y="6473263"/>
            <a:ext cx="10056106" cy="330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Конструктори </a:t>
            </a:r>
            <a:r>
              <a:rPr lang="en-US" sz="33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дефинирани в класа </a:t>
            </a: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</a:p>
          <a:p>
            <a:pPr algn="l">
              <a:lnSpc>
                <a:spcPts val="4399"/>
              </a:lnSpc>
              <a:spcBef>
                <a:spcPct val="0"/>
              </a:spcBef>
            </a:pPr>
          </a:p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</a:t>
            </a:r>
            <a:r>
              <a:rPr lang="en-US" sz="33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Thread();</a:t>
            </a:r>
          </a:p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</a:t>
            </a:r>
            <a:r>
              <a:rPr lang="en-US" sz="33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Thread(</a:t>
            </a: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Runnable </a:t>
            </a:r>
            <a:r>
              <a:rPr lang="en-US" sz="3383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target</a:t>
            </a:r>
            <a:r>
              <a:rPr lang="en-US" sz="33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</a:t>
            </a:r>
            <a:r>
              <a:rPr lang="en-US" sz="33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Thread(</a:t>
            </a: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String </a:t>
            </a:r>
            <a:r>
              <a:rPr lang="en-US" sz="3383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name</a:t>
            </a:r>
            <a:r>
              <a:rPr lang="en-US" sz="33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</a:t>
            </a:r>
            <a:r>
              <a:rPr lang="en-US" sz="33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Thread(</a:t>
            </a: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Runnable </a:t>
            </a:r>
            <a:r>
              <a:rPr lang="en-US" sz="3383">
                <a:solidFill>
                  <a:srgbClr val="FF3131"/>
                </a:solidFill>
                <a:latin typeface="Open Sauce"/>
                <a:ea typeface="Open Sauce"/>
                <a:cs typeface="Open Sauce"/>
                <a:sym typeface="Open Sauce"/>
              </a:rPr>
              <a:t>target</a:t>
            </a:r>
            <a:r>
              <a:rPr lang="en-US" sz="33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b="true" sz="338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String </a:t>
            </a:r>
            <a:r>
              <a:rPr lang="en-US" sz="3383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name</a:t>
            </a:r>
            <a:r>
              <a:rPr lang="en-US" sz="338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3708" y="522921"/>
            <a:ext cx="16760583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СЪЗДАВАНЕ И СТАРТИРАНЕ НА НИШКИ В JAVA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3737" y="2409416"/>
            <a:ext cx="7143083" cy="86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3"/>
              </a:lnSpc>
              <a:spcBef>
                <a:spcPct val="0"/>
              </a:spcBef>
            </a:pPr>
            <a:r>
              <a:rPr lang="en-US" b="true" sz="271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Пример за създаване на нишка чрез наследяване: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59555" y="1761022"/>
            <a:ext cx="8670406" cy="802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Test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{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static void 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main(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String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[] args)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MyThread 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 = new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MyThread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"NameOfThread"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th.start();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System.out.println("I am the main thread");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MyThread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extends 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Thread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MyThread(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String 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name)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super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(name);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void </a:t>
            </a: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print()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System.out.println("I am a thread");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public void run() {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this.print();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221"/>
              </a:lnSpc>
              <a:spcBef>
                <a:spcPct val="0"/>
              </a:spcBef>
            </a:pPr>
            <a:r>
              <a:rPr lang="en-US" b="true" sz="24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3708" y="522921"/>
            <a:ext cx="16760583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СЪЗДАВАНЕ И СТАРТИРАНЕ НА НИШКИ В JAVA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11837" y="2745546"/>
            <a:ext cx="9880871" cy="42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3"/>
              </a:lnSpc>
              <a:spcBef>
                <a:spcPct val="0"/>
              </a:spcBef>
            </a:pPr>
            <a:r>
              <a:rPr lang="en-US" b="true" sz="271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Ч</a:t>
            </a:r>
            <a:r>
              <a:rPr lang="en-US" b="true" sz="271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рез имплементиране на интерфейса Runnable: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54643" y="4101733"/>
            <a:ext cx="13783747" cy="449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1"/>
              </a:lnSpc>
              <a:spcBef>
                <a:spcPct val="0"/>
              </a:spcBef>
            </a:pP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Интерфейсът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Runnable 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представлява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празен метод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Неговото съществуване има за цел единствено да ви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задължи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да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предефинирате 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метода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void run()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Като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заключение 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може да се каже, че при всички положения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инстанцирането 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на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класа Thread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е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задължително</a:t>
            </a:r>
            <a:r>
              <a:rPr lang="en-US" sz="39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който от своя страна </a:t>
            </a:r>
            <a:r>
              <a:rPr lang="en-US" b="true" sz="393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имплементира Runnable интерфейса.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3708" y="522921"/>
            <a:ext cx="16760583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СЪЗДАВАНЕ И СТАРТИРАНЕ НА НИШКИ В JAVA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97797" y="2067876"/>
            <a:ext cx="9880871" cy="86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3"/>
              </a:lnSpc>
              <a:spcBef>
                <a:spcPct val="0"/>
              </a:spcBef>
            </a:pPr>
            <a:r>
              <a:rPr lang="en-US" b="true" sz="271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Пример за създаване на нишка ч</a:t>
            </a:r>
            <a:r>
              <a:rPr lang="en-US" b="true" sz="271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рез имплементиране на Runnable: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30365" y="2058351"/>
            <a:ext cx="10447902" cy="784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Test {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static void 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main(String[] args) {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MyThread 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 = new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MyThread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thread = new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"NameOfThread"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thread.start();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System.out.println(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"I am the main thread"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}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MyThread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implements 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Runnable {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void 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print() {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System.out.println(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"I am a thread"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}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void </a:t>
            </a: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run()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this.print();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b="true" sz="29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}</a:t>
            </a:r>
          </a:p>
          <a:p>
            <a:pPr algn="l">
              <a:lnSpc>
                <a:spcPts val="3882"/>
              </a:lnSpc>
              <a:spcBef>
                <a:spcPct val="0"/>
              </a:spcBef>
            </a:pPr>
            <a:r>
              <a:rPr lang="en-US" sz="29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3708" y="522921"/>
            <a:ext cx="16760583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МЕТОДИ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1148" y="2435781"/>
            <a:ext cx="17249952" cy="679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591" indent="-267295" lvl="1">
              <a:lnSpc>
                <a:spcPts val="3218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Thread.</a:t>
            </a:r>
            <a:r>
              <a:rPr lang="en-US" b="true" sz="2476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()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– стартира дадена нишка;</a:t>
            </a:r>
          </a:p>
          <a:p>
            <a:pPr algn="l">
              <a:lnSpc>
                <a:spcPts val="3218"/>
              </a:lnSpc>
            </a:pPr>
          </a:p>
          <a:p>
            <a:pPr algn="l" marL="534591" indent="-267295" lvl="1">
              <a:lnSpc>
                <a:spcPts val="3218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Thread.</a:t>
            </a:r>
            <a:r>
              <a:rPr lang="en-US" b="true" sz="2476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sleep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2476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милисекунди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 – приспива дадена нишка. Честo се използва за приоритет на дадени нишки.</a:t>
            </a:r>
          </a:p>
          <a:p>
            <a:pPr algn="l">
              <a:lnSpc>
                <a:spcPts val="3218"/>
              </a:lnSpc>
            </a:pPr>
          </a:p>
          <a:p>
            <a:pPr algn="l" marL="534591" indent="-267295" lvl="1">
              <a:lnSpc>
                <a:spcPts val="3218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Thread.</a:t>
            </a:r>
            <a:r>
              <a:rPr lang="en-US" b="true" sz="2476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getName</a:t>
            </a: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()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– връща името на нишката.</a:t>
            </a:r>
          </a:p>
          <a:p>
            <a:pPr algn="l">
              <a:lnSpc>
                <a:spcPts val="3218"/>
              </a:lnSpc>
            </a:pPr>
          </a:p>
          <a:p>
            <a:pPr algn="l" marL="534591" indent="-267295" lvl="1">
              <a:lnSpc>
                <a:spcPts val="3218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Thread.</a:t>
            </a:r>
            <a:r>
              <a:rPr lang="en-US" b="true" sz="2476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</a:t>
            </a: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()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– връща число, с което се асоциира дадената нишка.</a:t>
            </a:r>
          </a:p>
          <a:p>
            <a:pPr algn="l">
              <a:lnSpc>
                <a:spcPts val="3218"/>
              </a:lnSpc>
            </a:pPr>
          </a:p>
          <a:p>
            <a:pPr algn="l" marL="534591" indent="-267295" lvl="1">
              <a:lnSpc>
                <a:spcPts val="3218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Thread.</a:t>
            </a:r>
            <a:r>
              <a:rPr lang="en-US" b="true" sz="2476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getPriority</a:t>
            </a: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()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– връща приоритета на дадената нишка.</a:t>
            </a:r>
          </a:p>
          <a:p>
            <a:pPr algn="l">
              <a:lnSpc>
                <a:spcPts val="3218"/>
              </a:lnSpc>
            </a:pPr>
          </a:p>
          <a:p>
            <a:pPr algn="l" marL="534591" indent="-267295" lvl="1">
              <a:lnSpc>
                <a:spcPts val="3218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Thread.</a:t>
            </a:r>
            <a:r>
              <a:rPr lang="en-US" b="true" sz="2476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getState</a:t>
            </a: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()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–връща състоянието на нишката.</a:t>
            </a:r>
          </a:p>
          <a:p>
            <a:pPr algn="l">
              <a:lnSpc>
                <a:spcPts val="3218"/>
              </a:lnSpc>
            </a:pPr>
          </a:p>
          <a:p>
            <a:pPr algn="l" marL="534591" indent="-267295" lvl="1">
              <a:lnSpc>
                <a:spcPts val="3218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Thread.</a:t>
            </a:r>
            <a:r>
              <a:rPr lang="en-US" b="true" sz="2476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interrupt</a:t>
            </a: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()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– прекъсва дадената нишка.</a:t>
            </a:r>
          </a:p>
          <a:p>
            <a:pPr algn="l">
              <a:lnSpc>
                <a:spcPts val="3218"/>
              </a:lnSpc>
            </a:pPr>
          </a:p>
          <a:p>
            <a:pPr algn="l" marL="534591" indent="-267295" lvl="1">
              <a:lnSpc>
                <a:spcPts val="3218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Thread.</a:t>
            </a:r>
            <a:r>
              <a:rPr lang="en-US" b="true" sz="2476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isAlive</a:t>
            </a: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() 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– връща дали дадената нишка е активна.</a:t>
            </a:r>
          </a:p>
          <a:p>
            <a:pPr algn="l">
              <a:lnSpc>
                <a:spcPts val="3218"/>
              </a:lnSpc>
            </a:pPr>
          </a:p>
          <a:p>
            <a:pPr algn="l" marL="534591" indent="-267295" lvl="1">
              <a:lnSpc>
                <a:spcPts val="3218"/>
              </a:lnSpc>
              <a:buFont typeface="Arial"/>
              <a:buChar char="•"/>
            </a:pP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Thread.</a:t>
            </a:r>
            <a:r>
              <a:rPr lang="en-US" b="true" sz="2476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join</a:t>
            </a:r>
            <a:r>
              <a:rPr lang="en-US" b="true" sz="247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()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– чака дадената нишка да приключи.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995889" y="1770023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98108" y="0"/>
            <a:ext cx="7789892" cy="4381815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51737"/>
            <a:ext cx="8698236" cy="9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7"/>
              </a:lnSpc>
              <a:spcBef>
                <a:spcPct val="0"/>
              </a:spcBef>
            </a:pPr>
            <a:r>
              <a:rPr lang="en-US" sz="5222" spc="18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ПРИМЕР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7665" y="1836410"/>
            <a:ext cx="6750492" cy="659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class MyThread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implements </a:t>
            </a: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Runnable {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void </a:t>
            </a: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print(int i)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System.out.println(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"I am a thread  "</a:t>
            </a: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+ i);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void </a:t>
            </a: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run() {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int i;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try {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for (i = 0; i &lt; 10; i++)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Thread.sleep(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150</a:t>
            </a: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this.print(i);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}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}</a:t>
            </a: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catch </a:t>
            </a: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InterruptedException </a:t>
            </a: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e)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e.printStackTrace();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sz="25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</a:t>
            </a: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}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}</a:t>
            </a:r>
          </a:p>
          <a:p>
            <a:pPr algn="l">
              <a:lnSpc>
                <a:spcPts val="3263"/>
              </a:lnSpc>
              <a:spcBef>
                <a:spcPct val="0"/>
              </a:spcBef>
            </a:pPr>
            <a:r>
              <a:rPr lang="en-US" b="true" sz="25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72324" y="2942234"/>
            <a:ext cx="9914329" cy="709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class Test {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static void 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main(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String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[] args) {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int i;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MyThread 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ob = new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MyThread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thread = new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"NameOfThread"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thread.start();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try {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for (i = 0; i &lt; 10; i++)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System.out.println(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"I am the Main thread "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+ i);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Thread.sleep(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100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}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catch 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InterruptedException </a:t>
            </a: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e)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{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e.printStackTrace();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71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</a:t>
            </a: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}</a:t>
            </a:r>
          </a:p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b="true" sz="271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06482" y="4381815"/>
            <a:ext cx="1401675" cy="998526"/>
            <a:chOff x="0" y="0"/>
            <a:chExt cx="1140964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2354"/>
              <a:ext cx="1118086" cy="748091"/>
            </a:xfrm>
            <a:custGeom>
              <a:avLst/>
              <a:gdLst/>
              <a:ahLst/>
              <a:cxnLst/>
              <a:rect r="r" b="b" t="t" l="l"/>
              <a:pathLst>
                <a:path h="748091" w="1118086">
                  <a:moveTo>
                    <a:pt x="1101908" y="334990"/>
                  </a:moveTo>
                  <a:lnTo>
                    <a:pt x="773620" y="6702"/>
                  </a:lnTo>
                  <a:cubicBezTo>
                    <a:pt x="767077" y="159"/>
                    <a:pt x="757236" y="-1799"/>
                    <a:pt x="748687" y="1742"/>
                  </a:cubicBezTo>
                  <a:cubicBezTo>
                    <a:pt x="740138" y="5284"/>
                    <a:pt x="734564" y="13626"/>
                    <a:pt x="734564" y="22879"/>
                  </a:cubicBezTo>
                  <a:lnTo>
                    <a:pt x="734564" y="115613"/>
                  </a:lnTo>
                  <a:cubicBezTo>
                    <a:pt x="734564" y="130261"/>
                    <a:pt x="728745" y="144310"/>
                    <a:pt x="718386" y="154669"/>
                  </a:cubicBezTo>
                  <a:cubicBezTo>
                    <a:pt x="708028" y="165027"/>
                    <a:pt x="693979" y="170846"/>
                    <a:pt x="679331" y="170846"/>
                  </a:cubicBezTo>
                  <a:lnTo>
                    <a:pt x="55233" y="170846"/>
                  </a:lnTo>
                  <a:cubicBezTo>
                    <a:pt x="40585" y="170846"/>
                    <a:pt x="26536" y="176665"/>
                    <a:pt x="16177" y="187023"/>
                  </a:cubicBezTo>
                  <a:cubicBezTo>
                    <a:pt x="5819" y="197382"/>
                    <a:pt x="0" y="211431"/>
                    <a:pt x="0" y="226079"/>
                  </a:cubicBezTo>
                  <a:lnTo>
                    <a:pt x="0" y="522013"/>
                  </a:lnTo>
                  <a:cubicBezTo>
                    <a:pt x="0" y="536661"/>
                    <a:pt x="5819" y="550710"/>
                    <a:pt x="16177" y="561069"/>
                  </a:cubicBezTo>
                  <a:cubicBezTo>
                    <a:pt x="26536" y="571427"/>
                    <a:pt x="40585" y="577246"/>
                    <a:pt x="55233" y="577246"/>
                  </a:cubicBezTo>
                  <a:lnTo>
                    <a:pt x="679331" y="577246"/>
                  </a:lnTo>
                  <a:cubicBezTo>
                    <a:pt x="693979" y="577246"/>
                    <a:pt x="708028" y="583065"/>
                    <a:pt x="718386" y="593423"/>
                  </a:cubicBezTo>
                  <a:cubicBezTo>
                    <a:pt x="728745" y="603782"/>
                    <a:pt x="734564" y="617831"/>
                    <a:pt x="734564" y="632479"/>
                  </a:cubicBezTo>
                  <a:lnTo>
                    <a:pt x="734564" y="725213"/>
                  </a:lnTo>
                  <a:cubicBezTo>
                    <a:pt x="734564" y="734466"/>
                    <a:pt x="740138" y="742808"/>
                    <a:pt x="748687" y="746350"/>
                  </a:cubicBezTo>
                  <a:cubicBezTo>
                    <a:pt x="757236" y="749891"/>
                    <a:pt x="767077" y="747933"/>
                    <a:pt x="773620" y="741390"/>
                  </a:cubicBezTo>
                  <a:lnTo>
                    <a:pt x="1101908" y="413102"/>
                  </a:lnTo>
                  <a:cubicBezTo>
                    <a:pt x="1112266" y="402744"/>
                    <a:pt x="1118086" y="388695"/>
                    <a:pt x="1118086" y="374046"/>
                  </a:cubicBezTo>
                  <a:cubicBezTo>
                    <a:pt x="1118086" y="359397"/>
                    <a:pt x="1112266" y="345348"/>
                    <a:pt x="1101908" y="33499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74625"/>
              <a:ext cx="103936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09980" y="1245935"/>
            <a:ext cx="7597567" cy="140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14"/>
              </a:lnSpc>
            </a:pPr>
            <a:r>
              <a:rPr lang="en-US" sz="8271" spc="6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СЪДЪРЖАНИЕ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75434" y="4911890"/>
            <a:ext cx="1840320" cy="104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86133" y="6074909"/>
            <a:ext cx="4027020" cy="86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Мрежово програмиране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2452" y="4911890"/>
            <a:ext cx="1840320" cy="104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27930" y="6074909"/>
            <a:ext cx="3109362" cy="86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Многонишково програмиране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75434" y="7722784"/>
            <a:ext cx="1840320" cy="104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72734" y="8781028"/>
            <a:ext cx="3185196" cy="42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Синхронизация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2452" y="7722784"/>
            <a:ext cx="1840320" cy="104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84923" y="8723878"/>
            <a:ext cx="3845246" cy="86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Реализиране на сървър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04678" y="6085348"/>
            <a:ext cx="1840320" cy="104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1328" y="7226922"/>
            <a:ext cx="4027020" cy="42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Нишки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995889" y="1770023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98108" y="0"/>
            <a:ext cx="7789892" cy="4381815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32210" y="516920"/>
            <a:ext cx="10636373" cy="9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7"/>
              </a:lnSpc>
              <a:spcBef>
                <a:spcPct val="0"/>
              </a:spcBef>
            </a:pPr>
            <a:r>
              <a:rPr lang="en-US" sz="5222" spc="18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СИНХРОНИЗАЦИЯ НА НИШКИ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923" y="2171857"/>
            <a:ext cx="12703067" cy="71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Като един от основните недостатъци до момента беше споменат проблемът, свързан със синхронизацията на отделните методи, които достъпват едновременно общи ресурси.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7547" y="5105400"/>
            <a:ext cx="14874549" cy="212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  <a:spcBef>
                <a:spcPct val="0"/>
              </a:spcBef>
            </a:pPr>
            <a:r>
              <a:rPr lang="en-US" sz="328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За да онагледим дадения проблем, ще разгледаме един пример. Нека имаме масив с 1500 случайни числа от целочислен тип. В дадения пример ще създадем две нишки. Едната сортира масива, а другата принтира масива.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28785" y="7968669"/>
            <a:ext cx="4688307" cy="51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  <a:spcBef>
                <a:spcPct val="0"/>
              </a:spcBef>
            </a:pPr>
            <a:r>
              <a:rPr lang="en-US" b="true" sz="3209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Примерът е в javac.bg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995889" y="1770023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98108" y="0"/>
            <a:ext cx="7789892" cy="4381815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32210" y="516920"/>
            <a:ext cx="10636373" cy="9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7"/>
              </a:lnSpc>
              <a:spcBef>
                <a:spcPct val="0"/>
              </a:spcBef>
            </a:pPr>
            <a:r>
              <a:rPr lang="en-US" sz="5222" spc="18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СИНХРОНИЗАЦИЯ НА НИШКИ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6828" y="2584467"/>
            <a:ext cx="15340438" cy="439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384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При</a:t>
            </a:r>
            <a:r>
              <a:rPr lang="en-US" sz="3384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многократното изпълнението на този код са възможни три сценария: числата са подредени в реда на първоначалното им подредба, числата са частично сортирани и числата са напълно сортирани. Изходът на дадения код зависи от това коя нишка ще достъпи първа дадения общ ресурс(масива от случайни числа) и дали тя ще е преключила своята работа до момента, в който другата нишка достъпи същия ресурс. Това е основен проблем при многонишковото програмиране.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42885" y="8151646"/>
            <a:ext cx="13016067" cy="51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  <a:spcBef>
                <a:spcPct val="0"/>
              </a:spcBef>
            </a:pPr>
            <a:r>
              <a:rPr lang="en-US" b="true" sz="3209">
                <a:solidFill>
                  <a:srgbClr val="CB6CE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Нека дадем същия пример, реализиран по различен начин: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98108" y="8988167"/>
            <a:ext cx="4688307" cy="51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  <a:spcBef>
                <a:spcPct val="0"/>
              </a:spcBef>
            </a:pPr>
            <a:r>
              <a:rPr lang="en-US" b="true" sz="3209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Примерът е в javac.bg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995889" y="1770023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98108" y="0"/>
            <a:ext cx="7789892" cy="4381815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32210" y="516920"/>
            <a:ext cx="10636373" cy="9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7"/>
              </a:lnSpc>
              <a:spcBef>
                <a:spcPct val="0"/>
              </a:spcBef>
            </a:pPr>
            <a:r>
              <a:rPr lang="en-US" sz="5222" spc="18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СИНХРОНИЗАЦИЯ НА НИШКИ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6828" y="2445258"/>
            <a:ext cx="12970769" cy="186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Ка</a:t>
            </a: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ква е разликата между двата подхода? В първия случай методът print() е в класа ArrayConstruction. Създаваме два обекта от класове, наследници на класа Thread, и подаваме като параметър обект от класа ArrayConstruction.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4860" y="5034007"/>
            <a:ext cx="11846496" cy="126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1"/>
              </a:lnSpc>
              <a:spcBef>
                <a:spcPct val="0"/>
              </a:spcBef>
            </a:pPr>
            <a:r>
              <a:rPr lang="en-US" sz="2593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По този начин в run() метода извикваме метода print() на подадения обект. При втория вариант методът print() е в класа PrintingThread, наследник на Thread.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078" y="7262898"/>
            <a:ext cx="8965974" cy="107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Основният въпрос, който възниква и в двата случая, е как да се справим с проблема две нишки да не използват един и същи ресурс едновременно?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73073" y="8891292"/>
            <a:ext cx="12682246" cy="71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Отговорът на този въпрос е - чрез използването на синхронизирани методи или синхронизирани блокове код.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995889" y="1770023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98108" y="0"/>
            <a:ext cx="7789892" cy="4381815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32210" y="516920"/>
            <a:ext cx="10636373" cy="9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7"/>
              </a:lnSpc>
              <a:spcBef>
                <a:spcPct val="0"/>
              </a:spcBef>
            </a:pPr>
            <a:r>
              <a:rPr lang="en-US" sz="5222" spc="18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СИНХРОНИЗАЦИЯ НА НИШКИ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6828" y="2445258"/>
            <a:ext cx="12970769" cy="280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synchronized void  </a:t>
            </a: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print() 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int i;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for (i = 0; i &lt; array.length; i++) {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System.out.print(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array[i] + " "</a:t>
            </a: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}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3441" y="5864029"/>
            <a:ext cx="12970769" cy="233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void </a:t>
            </a: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run() 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synchronized</a:t>
            </a: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</a:t>
            </a: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Arrays.sort(arrConstr.array);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sz="2861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</a:t>
            </a: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 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2861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}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568160" y="-1595258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1858709" cy="10287000"/>
            <a:chOff x="0" y="0"/>
            <a:chExt cx="1858709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8709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58709">
                  <a:moveTo>
                    <a:pt x="1858709" y="762"/>
                  </a:moveTo>
                  <a:cubicBezTo>
                    <a:pt x="1857829" y="20447"/>
                    <a:pt x="1857032" y="40132"/>
                    <a:pt x="1856069" y="59690"/>
                  </a:cubicBezTo>
                  <a:cubicBezTo>
                    <a:pt x="1835421" y="485521"/>
                    <a:pt x="1814746" y="911225"/>
                    <a:pt x="1794098" y="1337056"/>
                  </a:cubicBezTo>
                  <a:cubicBezTo>
                    <a:pt x="1763579" y="1966722"/>
                    <a:pt x="1733143" y="2596388"/>
                    <a:pt x="1702597" y="3225927"/>
                  </a:cubicBezTo>
                  <a:cubicBezTo>
                    <a:pt x="1665068" y="3999103"/>
                    <a:pt x="1627429" y="4772152"/>
                    <a:pt x="1589899" y="5545328"/>
                  </a:cubicBezTo>
                  <a:cubicBezTo>
                    <a:pt x="1557566" y="6211443"/>
                    <a:pt x="1525288" y="6877558"/>
                    <a:pt x="1492983" y="7543800"/>
                  </a:cubicBezTo>
                  <a:cubicBezTo>
                    <a:pt x="1464609" y="8129016"/>
                    <a:pt x="1436290" y="8714105"/>
                    <a:pt x="1407861" y="9299194"/>
                  </a:cubicBezTo>
                  <a:cubicBezTo>
                    <a:pt x="1391887" y="9628251"/>
                    <a:pt x="1375776" y="9957181"/>
                    <a:pt x="1359719" y="10286238"/>
                  </a:cubicBezTo>
                  <a:cubicBezTo>
                    <a:pt x="909119" y="10286238"/>
                    <a:pt x="458546" y="10286111"/>
                    <a:pt x="7973" y="10287000"/>
                  </a:cubicBezTo>
                  <a:cubicBezTo>
                    <a:pt x="1457" y="10287000"/>
                    <a:pt x="0" y="10280269"/>
                    <a:pt x="0" y="10250043"/>
                  </a:cubicBezTo>
                  <a:cubicBezTo>
                    <a:pt x="165" y="6845681"/>
                    <a:pt x="165" y="3441319"/>
                    <a:pt x="0" y="36957"/>
                  </a:cubicBezTo>
                  <a:cubicBezTo>
                    <a:pt x="0" y="6731"/>
                    <a:pt x="1457" y="0"/>
                    <a:pt x="7973" y="0"/>
                  </a:cubicBezTo>
                  <a:cubicBezTo>
                    <a:pt x="624885" y="762"/>
                    <a:pt x="1241797" y="762"/>
                    <a:pt x="1858709" y="762"/>
                  </a:cubicBezTo>
                  <a:close/>
                </a:path>
              </a:pathLst>
            </a:custGeom>
            <a:blipFill>
              <a:blip r:embed="rId2"/>
              <a:stretch>
                <a:fillRect l="-364956" t="0" r="-36495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908463" y="197878"/>
            <a:ext cx="8419288" cy="83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70"/>
              </a:lnSpc>
              <a:spcBef>
                <a:spcPct val="0"/>
              </a:spcBef>
            </a:pPr>
            <a:r>
              <a:rPr lang="en-US" sz="4906" spc="171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ПРИМЕР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99569" y="1214355"/>
            <a:ext cx="12207460" cy="116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  <a:spcBef>
                <a:spcPct val="0"/>
              </a:spcBef>
            </a:pPr>
            <a:r>
              <a:rPr lang="en-US" b="true" sz="22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Всеки един клиент представлява отделна нишка. При достъпване на общия ресурс (банкова сметка) едновременно на две или повече нишки, резултатът няма да бъде коректен. Нека покажем това с пример: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6535" y="2586601"/>
            <a:ext cx="7890647" cy="389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Account </a:t>
            </a: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private </a:t>
            </a: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double currentAmount = 0;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void</a:t>
            </a: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setAmmount(</a:t>
            </a: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double </a:t>
            </a: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amount)</a:t>
            </a: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{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this.currentAmount = currentAmount + amount;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double </a:t>
            </a: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getAmmount() </a:t>
            </a: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return currentAmount;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</a:p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b="true" sz="240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12988" y="4944894"/>
            <a:ext cx="7963187" cy="490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 </a:t>
            </a: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ClientThread 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extends </a:t>
            </a: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Thread 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private double </a:t>
            </a: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amount;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private Account </a:t>
            </a: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account;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ClientThread(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Account </a:t>
            </a: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account, 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double </a:t>
            </a: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amount)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{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this.account = account;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this.amount = amount;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@Override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void </a:t>
            </a: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run() 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{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account.setAmmount(amount);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  <a:p>
            <a:pPr algn="l">
              <a:lnSpc>
                <a:spcPts val="3266"/>
              </a:lnSpc>
              <a:spcBef>
                <a:spcPct val="0"/>
              </a:spcBef>
            </a:pPr>
            <a:r>
              <a:rPr lang="en-US" b="true" sz="2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568160" y="-1595258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1858709" cy="10287000"/>
            <a:chOff x="0" y="0"/>
            <a:chExt cx="1858709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8709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58709">
                  <a:moveTo>
                    <a:pt x="1858709" y="762"/>
                  </a:moveTo>
                  <a:cubicBezTo>
                    <a:pt x="1857829" y="20447"/>
                    <a:pt x="1857032" y="40132"/>
                    <a:pt x="1856069" y="59690"/>
                  </a:cubicBezTo>
                  <a:cubicBezTo>
                    <a:pt x="1835421" y="485521"/>
                    <a:pt x="1814746" y="911225"/>
                    <a:pt x="1794098" y="1337056"/>
                  </a:cubicBezTo>
                  <a:cubicBezTo>
                    <a:pt x="1763579" y="1966722"/>
                    <a:pt x="1733143" y="2596388"/>
                    <a:pt x="1702597" y="3225927"/>
                  </a:cubicBezTo>
                  <a:cubicBezTo>
                    <a:pt x="1665068" y="3999103"/>
                    <a:pt x="1627429" y="4772152"/>
                    <a:pt x="1589899" y="5545328"/>
                  </a:cubicBezTo>
                  <a:cubicBezTo>
                    <a:pt x="1557566" y="6211443"/>
                    <a:pt x="1525288" y="6877558"/>
                    <a:pt x="1492983" y="7543800"/>
                  </a:cubicBezTo>
                  <a:cubicBezTo>
                    <a:pt x="1464609" y="8129016"/>
                    <a:pt x="1436290" y="8714105"/>
                    <a:pt x="1407861" y="9299194"/>
                  </a:cubicBezTo>
                  <a:cubicBezTo>
                    <a:pt x="1391887" y="9628251"/>
                    <a:pt x="1375776" y="9957181"/>
                    <a:pt x="1359719" y="10286238"/>
                  </a:cubicBezTo>
                  <a:cubicBezTo>
                    <a:pt x="909119" y="10286238"/>
                    <a:pt x="458546" y="10286111"/>
                    <a:pt x="7973" y="10287000"/>
                  </a:cubicBezTo>
                  <a:cubicBezTo>
                    <a:pt x="1457" y="10287000"/>
                    <a:pt x="0" y="10280269"/>
                    <a:pt x="0" y="10250043"/>
                  </a:cubicBezTo>
                  <a:cubicBezTo>
                    <a:pt x="165" y="6845681"/>
                    <a:pt x="165" y="3441319"/>
                    <a:pt x="0" y="36957"/>
                  </a:cubicBezTo>
                  <a:cubicBezTo>
                    <a:pt x="0" y="6731"/>
                    <a:pt x="1457" y="0"/>
                    <a:pt x="7973" y="0"/>
                  </a:cubicBezTo>
                  <a:cubicBezTo>
                    <a:pt x="624885" y="762"/>
                    <a:pt x="1241797" y="762"/>
                    <a:pt x="1858709" y="762"/>
                  </a:cubicBezTo>
                  <a:close/>
                </a:path>
              </a:pathLst>
            </a:custGeom>
            <a:blipFill>
              <a:blip r:embed="rId2"/>
              <a:stretch>
                <a:fillRect l="-364956" t="0" r="-36495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751726" y="197878"/>
            <a:ext cx="8419288" cy="83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70"/>
              </a:lnSpc>
              <a:spcBef>
                <a:spcPct val="0"/>
              </a:spcBef>
            </a:pPr>
            <a:r>
              <a:rPr lang="en-US" sz="4906" spc="171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ПРИМЕР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1663" y="126539"/>
            <a:ext cx="7761631" cy="101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BANK {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static void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main(String[] args)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throws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InterruptedException {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fo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(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 = 1; i &lt; 1000;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i++) {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Account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Account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ob1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(ob, 100);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ob2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(ob, 200);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b3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(ob, 300);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ob4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400);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ob5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ClientThread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(ob,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500);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T1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(ob1);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T2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(ob2);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T3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(ob3);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T4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(ob4);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T5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(ob5);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T6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(ob5);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T7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(ob2);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T8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 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T9 = new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Thread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(ob5);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T1.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T2.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T3.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T4.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T5.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T6.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T7.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T8.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T9.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start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Thread.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sleep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(100);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if (ob.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getAmmount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 != 3000)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System.out.println(ob.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getAmmount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());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}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System.out.println(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"finished"</a:t>
            </a: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</a:t>
            </a: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}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b="true" sz="183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568160" y="-1595258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1858709" cy="10287000"/>
            <a:chOff x="0" y="0"/>
            <a:chExt cx="1858709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8709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58709">
                  <a:moveTo>
                    <a:pt x="1858709" y="762"/>
                  </a:moveTo>
                  <a:cubicBezTo>
                    <a:pt x="1857829" y="20447"/>
                    <a:pt x="1857032" y="40132"/>
                    <a:pt x="1856069" y="59690"/>
                  </a:cubicBezTo>
                  <a:cubicBezTo>
                    <a:pt x="1835421" y="485521"/>
                    <a:pt x="1814746" y="911225"/>
                    <a:pt x="1794098" y="1337056"/>
                  </a:cubicBezTo>
                  <a:cubicBezTo>
                    <a:pt x="1763579" y="1966722"/>
                    <a:pt x="1733143" y="2596388"/>
                    <a:pt x="1702597" y="3225927"/>
                  </a:cubicBezTo>
                  <a:cubicBezTo>
                    <a:pt x="1665068" y="3999103"/>
                    <a:pt x="1627429" y="4772152"/>
                    <a:pt x="1589899" y="5545328"/>
                  </a:cubicBezTo>
                  <a:cubicBezTo>
                    <a:pt x="1557566" y="6211443"/>
                    <a:pt x="1525288" y="6877558"/>
                    <a:pt x="1492983" y="7543800"/>
                  </a:cubicBezTo>
                  <a:cubicBezTo>
                    <a:pt x="1464609" y="8129016"/>
                    <a:pt x="1436290" y="8714105"/>
                    <a:pt x="1407861" y="9299194"/>
                  </a:cubicBezTo>
                  <a:cubicBezTo>
                    <a:pt x="1391887" y="9628251"/>
                    <a:pt x="1375776" y="9957181"/>
                    <a:pt x="1359719" y="10286238"/>
                  </a:cubicBezTo>
                  <a:cubicBezTo>
                    <a:pt x="909119" y="10286238"/>
                    <a:pt x="458546" y="10286111"/>
                    <a:pt x="7973" y="10287000"/>
                  </a:cubicBezTo>
                  <a:cubicBezTo>
                    <a:pt x="1457" y="10287000"/>
                    <a:pt x="0" y="10280269"/>
                    <a:pt x="0" y="10250043"/>
                  </a:cubicBezTo>
                  <a:cubicBezTo>
                    <a:pt x="165" y="6845681"/>
                    <a:pt x="165" y="3441319"/>
                    <a:pt x="0" y="36957"/>
                  </a:cubicBezTo>
                  <a:cubicBezTo>
                    <a:pt x="0" y="6731"/>
                    <a:pt x="1457" y="0"/>
                    <a:pt x="7973" y="0"/>
                  </a:cubicBezTo>
                  <a:cubicBezTo>
                    <a:pt x="624885" y="762"/>
                    <a:pt x="1241797" y="762"/>
                    <a:pt x="1858709" y="762"/>
                  </a:cubicBezTo>
                  <a:close/>
                </a:path>
              </a:pathLst>
            </a:custGeom>
            <a:blipFill>
              <a:blip r:embed="rId2"/>
              <a:stretch>
                <a:fillRect l="-364956" t="0" r="-36495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751726" y="197878"/>
            <a:ext cx="8419288" cy="83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70"/>
              </a:lnSpc>
              <a:spcBef>
                <a:spcPct val="0"/>
              </a:spcBef>
            </a:pPr>
            <a:r>
              <a:rPr lang="en-US" sz="4906" spc="171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ПРИМЕР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9195" y="1564754"/>
            <a:ext cx="14398550" cy="250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дадения код се стартират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девет нишки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клиента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), които внасят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различни суми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Общата сума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в дадения случай е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3000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Ако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резултатът 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е различен от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коректния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то той ще бъде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показан на конзолата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За целта на експеримента са направени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1000 итерации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Отново възниква въпроса как да решим дадения проблем?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Отговорът 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отново е чрез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синхронизиране 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на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метода setAmmount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9195" y="4608433"/>
            <a:ext cx="14398550" cy="124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synchronized void 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setAmmount(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double 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amount)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{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this.currentAmount = currentAmount + amount;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89450" y="6237819"/>
            <a:ext cx="14398550" cy="82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Както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се вижда от показаните примери синхронизацията е важна част от многонишковото програмиране за коректната работа на дадена програма.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1992" y="7925700"/>
            <a:ext cx="14398550" cy="166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Важно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е да се знае, че от друга страна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 трябва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да се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прекалява 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със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синхронизирането 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на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методи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защото това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нарушава 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принципа на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конкурентното програмиране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което е основа на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многонишковото програмиране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Добра практика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е да 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 се синхронизират методи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а отделни</a:t>
            </a:r>
            <a:r>
              <a:rPr lang="en-US" b="true" sz="257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блокове с код</a:t>
            </a:r>
            <a:r>
              <a:rPr lang="en-US" sz="25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48735"/>
            </a:xfrm>
            <a:custGeom>
              <a:avLst/>
              <a:gdLst/>
              <a:ahLst/>
              <a:cxnLst/>
              <a:rect r="r" b="b" t="t" l="l"/>
              <a:pathLst>
                <a:path h="6348735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21025" y="4635815"/>
            <a:ext cx="6229167" cy="94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БЛАГОДАРЯ!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t="0" r="-2515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4985" r="0" b="-2498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t="0" r="-2501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5078" r="0" b="-25078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2618933" y="5881859"/>
            <a:ext cx="5972087" cy="58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ас. инж. Антонио Димитров.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7425286" y="2993733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570325" y="0"/>
            <a:ext cx="6736725" cy="7578816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0"/>
            <a:ext cx="22359947" cy="1593906"/>
            <a:chOff x="0" y="0"/>
            <a:chExt cx="2167303" cy="1544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7303" cy="154494"/>
            </a:xfrm>
            <a:custGeom>
              <a:avLst/>
              <a:gdLst/>
              <a:ahLst/>
              <a:cxnLst/>
              <a:rect r="r" b="b" t="t" l="l"/>
              <a:pathLst>
                <a:path h="154494" w="2167303">
                  <a:moveTo>
                    <a:pt x="1964103" y="0"/>
                  </a:moveTo>
                  <a:lnTo>
                    <a:pt x="0" y="0"/>
                  </a:lnTo>
                  <a:lnTo>
                    <a:pt x="203200" y="154494"/>
                  </a:lnTo>
                  <a:lnTo>
                    <a:pt x="2167303" y="154494"/>
                  </a:lnTo>
                  <a:lnTo>
                    <a:pt x="1964103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964103" cy="17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570325" y="0"/>
            <a:ext cx="6736725" cy="7578816"/>
            <a:chOff x="0" y="0"/>
            <a:chExt cx="5370413" cy="6041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23534" y="218167"/>
            <a:ext cx="10723972" cy="103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МРЕЖОВО ПРОГРАМИРАНЕ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7134" y="2465938"/>
            <a:ext cx="12486680" cy="829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5"/>
              </a:lnSpc>
              <a:spcBef>
                <a:spcPct val="0"/>
              </a:spcBef>
            </a:pPr>
            <a:r>
              <a:rPr lang="en-US" b="true" sz="23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Групата протоколи, които оказват правилата за пренос на информация през мрежата е позната днес</a:t>
            </a:r>
            <a:r>
              <a:rPr lang="en-US" b="true" sz="23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като TCP/IP</a:t>
            </a:r>
            <a:r>
              <a:rPr lang="en-US" b="true" sz="23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1631" y="4495317"/>
            <a:ext cx="13298329" cy="239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9"/>
              </a:lnSpc>
              <a:spcBef>
                <a:spcPct val="0"/>
              </a:spcBef>
            </a:pP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TCP протоколът 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осигурява надеждна връзка на </a:t>
            </a: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клиент-сървър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приложенията в Интернет. За да </a:t>
            </a: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комуникира 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една </a:t>
            </a: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клиентска програма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с една </a:t>
            </a: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програма сървър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е необходимо те да осъществят </a:t>
            </a: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връзка по между си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За целта </a:t>
            </a: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 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предоставя пакет </a:t>
            </a: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java.net.package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с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два основни класа: </a:t>
            </a: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Socket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b="true" sz="27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ServerSocket</a:t>
            </a:r>
            <a:r>
              <a:rPr lang="en-US" sz="27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7592040" y="280613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903832" y="0"/>
            <a:ext cx="6403218" cy="7203620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0"/>
            <a:ext cx="22359947" cy="1593906"/>
            <a:chOff x="0" y="0"/>
            <a:chExt cx="2167303" cy="1544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7303" cy="154494"/>
            </a:xfrm>
            <a:custGeom>
              <a:avLst/>
              <a:gdLst/>
              <a:ahLst/>
              <a:cxnLst/>
              <a:rect r="r" b="b" t="t" l="l"/>
              <a:pathLst>
                <a:path h="154494" w="2167303">
                  <a:moveTo>
                    <a:pt x="1964103" y="0"/>
                  </a:moveTo>
                  <a:lnTo>
                    <a:pt x="0" y="0"/>
                  </a:lnTo>
                  <a:lnTo>
                    <a:pt x="203200" y="154494"/>
                  </a:lnTo>
                  <a:lnTo>
                    <a:pt x="2167303" y="154494"/>
                  </a:lnTo>
                  <a:lnTo>
                    <a:pt x="1964103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964103" cy="17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903832" y="0"/>
            <a:ext cx="6403218" cy="7203620"/>
            <a:chOff x="0" y="0"/>
            <a:chExt cx="5370413" cy="6041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23534" y="218167"/>
            <a:ext cx="10723972" cy="103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СОКЕТИ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6474" y="2479491"/>
            <a:ext cx="12229942" cy="15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Сокетите представляват крайна точка на двупосочна комуникация между две програми-сървърна програма и клиентска програма.</a:t>
            </a:r>
          </a:p>
          <a:p>
            <a:pPr algn="ctr">
              <a:lnSpc>
                <a:spcPts val="3123"/>
              </a:lnSpc>
              <a:spcBef>
                <a:spcPct val="0"/>
              </a:spcBef>
            </a:pPr>
            <a:r>
              <a:rPr lang="en-US" b="true" sz="22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Обикновено един сървър работи въру специална машина, която в Интернет пространството се индентифицира с</a:t>
            </a:r>
            <a:r>
              <a:rPr lang="en-US" b="true" sz="22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име или IP адрес</a:t>
            </a:r>
            <a:r>
              <a:rPr lang="en-US" b="true" sz="22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3786" y="5562007"/>
            <a:ext cx="15051288" cy="250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0"/>
              </a:lnSpc>
              <a:spcBef>
                <a:spcPct val="0"/>
              </a:spcBef>
            </a:pP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Сървърът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чака(“слуша”)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на даден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порт клиент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да се свърже с него.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Порт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представлява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число от 0 до 65536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и е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уникален идентификатор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на дадена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услуга 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или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приложение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За да се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свърже 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даден клиент с даден сървър е необходимо клиентът да знае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името 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или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IP адреса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на дадения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сървър 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и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порта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,на който сървърът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„слуша”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След като клиентът се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свърже 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със сървъра е необходимо той да се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индентифицира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със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собствен порт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</a:t>
            </a:r>
            <a:r>
              <a:rPr lang="en-US" b="true" sz="237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номер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който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той ще използва по време на дадената връзка</a:t>
            </a:r>
            <a:r>
              <a:rPr lang="en-US" sz="23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7592040" y="280613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903832" y="0"/>
            <a:ext cx="6403218" cy="7203620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0"/>
            <a:ext cx="22359947" cy="1593906"/>
            <a:chOff x="0" y="0"/>
            <a:chExt cx="2167303" cy="1544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7303" cy="154494"/>
            </a:xfrm>
            <a:custGeom>
              <a:avLst/>
              <a:gdLst/>
              <a:ahLst/>
              <a:cxnLst/>
              <a:rect r="r" b="b" t="t" l="l"/>
              <a:pathLst>
                <a:path h="154494" w="2167303">
                  <a:moveTo>
                    <a:pt x="1964103" y="0"/>
                  </a:moveTo>
                  <a:lnTo>
                    <a:pt x="0" y="0"/>
                  </a:lnTo>
                  <a:lnTo>
                    <a:pt x="203200" y="154494"/>
                  </a:lnTo>
                  <a:lnTo>
                    <a:pt x="2167303" y="154494"/>
                  </a:lnTo>
                  <a:lnTo>
                    <a:pt x="1964103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964103" cy="17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903832" y="0"/>
            <a:ext cx="6403218" cy="7203620"/>
            <a:chOff x="0" y="0"/>
            <a:chExt cx="5370413" cy="6041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23534" y="1943717"/>
            <a:ext cx="8139484" cy="1974028"/>
          </a:xfrm>
          <a:custGeom>
            <a:avLst/>
            <a:gdLst/>
            <a:ahLst/>
            <a:cxnLst/>
            <a:rect r="r" b="b" t="t" l="l"/>
            <a:pathLst>
              <a:path h="1974028" w="8139484">
                <a:moveTo>
                  <a:pt x="0" y="0"/>
                </a:moveTo>
                <a:lnTo>
                  <a:pt x="8139484" y="0"/>
                </a:lnTo>
                <a:lnTo>
                  <a:pt x="8139484" y="1974027"/>
                </a:lnTo>
                <a:lnTo>
                  <a:pt x="0" y="1974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3534" y="5338076"/>
            <a:ext cx="8139484" cy="2379650"/>
          </a:xfrm>
          <a:custGeom>
            <a:avLst/>
            <a:gdLst/>
            <a:ahLst/>
            <a:cxnLst/>
            <a:rect r="r" b="b" t="t" l="l"/>
            <a:pathLst>
              <a:path h="2379650" w="8139484">
                <a:moveTo>
                  <a:pt x="0" y="0"/>
                </a:moveTo>
                <a:lnTo>
                  <a:pt x="8139484" y="0"/>
                </a:lnTo>
                <a:lnTo>
                  <a:pt x="8139484" y="2379650"/>
                </a:lnTo>
                <a:lnTo>
                  <a:pt x="0" y="2379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3534" y="218167"/>
            <a:ext cx="10723972" cy="103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СОКЕТИ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14999" y="4055857"/>
            <a:ext cx="6972129" cy="110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b="true" sz="213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Ако всичко премине успешно, сървърът приема връзката с клиента като запазва неговия адрес и порт но</a:t>
            </a:r>
            <a:r>
              <a:rPr lang="en-US" b="true" sz="213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мер</a:t>
            </a:r>
            <a:r>
              <a:rPr lang="en-US" b="true" sz="213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0347" y="8287832"/>
            <a:ext cx="14585831" cy="146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13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След изграждане на дадената връзка, сървърът се връща към първоначалното си състояние, в което слуша за нови клиенти.</a:t>
            </a:r>
          </a:p>
          <a:p>
            <a:pPr algn="ctr">
              <a:lnSpc>
                <a:spcPts val="2992"/>
              </a:lnSpc>
            </a:pPr>
          </a:p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b="true" sz="213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по-голяма яснота, нека разгледаме един при</a:t>
            </a:r>
            <a:r>
              <a:rPr lang="en-US" b="true" sz="213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мер: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89835" y="522921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СОКЕТИ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578" y="2698365"/>
            <a:ext cx="8076178" cy="158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6"/>
              </a:lnSpc>
              <a:spcBef>
                <a:spcPct val="0"/>
              </a:spcBef>
            </a:pP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В примерната програма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клиентът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изпраща на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сървъра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едно число и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сървърът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проверява дали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даденото число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е четно или нечетно. След това връща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отговор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на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клиента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51981" y="2107274"/>
            <a:ext cx="11000909" cy="806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java.io.IOException;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java.io.PrintStream;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java.net.ServerSocket;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java.net.Socket;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java.util.Scanner;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class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ServerDemo {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static void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main(String[] args)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throws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IOException {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number;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ServerSocket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server = new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ServerSocket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(1211);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Socket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socket = server.accept();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Scanner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scan = new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Scanner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(socket.getInputStream());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number = scan.nextInt();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PrintStream 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printout = new </a:t>
            </a:r>
            <a:r>
              <a:rPr lang="en-US" b="true" sz="218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PrintStream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(socket.getOutputStream());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if ((number % 2) == 0) {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printout.println(</a:t>
            </a:r>
            <a:r>
              <a:rPr lang="en-US" b="true" sz="2186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"your number is even"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} else {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printout.println(</a:t>
            </a:r>
            <a:r>
              <a:rPr lang="en-US" b="true" sz="2186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"your number is odd"</a:t>
            </a: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}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server.close(); </a:t>
            </a:r>
            <a:r>
              <a:rPr lang="en-US" b="true" sz="2186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// with this line server would be stoped;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scan.close();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}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37667" y="6113329"/>
            <a:ext cx="2831010" cy="38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6"/>
              </a:lnSpc>
              <a:spcBef>
                <a:spcPct val="0"/>
              </a:spcBef>
            </a:pP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Сървърна част: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333932" y="5953569"/>
            <a:ext cx="1036698" cy="738523"/>
            <a:chOff x="0" y="0"/>
            <a:chExt cx="114096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43745"/>
              <a:ext cx="1110031" cy="725310"/>
            </a:xfrm>
            <a:custGeom>
              <a:avLst/>
              <a:gdLst/>
              <a:ahLst/>
              <a:cxnLst/>
              <a:rect r="r" b="b" t="t" l="l"/>
              <a:pathLst>
                <a:path h="725310" w="1110031">
                  <a:moveTo>
                    <a:pt x="1088158" y="309849"/>
                  </a:moveTo>
                  <a:lnTo>
                    <a:pt x="787370" y="9061"/>
                  </a:lnTo>
                  <a:cubicBezTo>
                    <a:pt x="778523" y="214"/>
                    <a:pt x="765218" y="-2432"/>
                    <a:pt x="753659" y="2355"/>
                  </a:cubicBezTo>
                  <a:cubicBezTo>
                    <a:pt x="742100" y="7143"/>
                    <a:pt x="734564" y="18422"/>
                    <a:pt x="734564" y="30934"/>
                  </a:cubicBezTo>
                  <a:lnTo>
                    <a:pt x="734564" y="84776"/>
                  </a:lnTo>
                  <a:cubicBezTo>
                    <a:pt x="734564" y="126020"/>
                    <a:pt x="701129" y="159455"/>
                    <a:pt x="659885" y="159455"/>
                  </a:cubicBezTo>
                  <a:lnTo>
                    <a:pt x="74679" y="159455"/>
                  </a:lnTo>
                  <a:cubicBezTo>
                    <a:pt x="54873" y="159455"/>
                    <a:pt x="35878" y="167323"/>
                    <a:pt x="21873" y="181328"/>
                  </a:cubicBezTo>
                  <a:cubicBezTo>
                    <a:pt x="7868" y="195333"/>
                    <a:pt x="0" y="214328"/>
                    <a:pt x="0" y="234134"/>
                  </a:cubicBezTo>
                  <a:lnTo>
                    <a:pt x="0" y="491176"/>
                  </a:lnTo>
                  <a:cubicBezTo>
                    <a:pt x="0" y="510982"/>
                    <a:pt x="7868" y="529977"/>
                    <a:pt x="21873" y="543982"/>
                  </a:cubicBezTo>
                  <a:cubicBezTo>
                    <a:pt x="35878" y="557987"/>
                    <a:pt x="54873" y="565855"/>
                    <a:pt x="74679" y="565855"/>
                  </a:cubicBezTo>
                  <a:lnTo>
                    <a:pt x="659885" y="565855"/>
                  </a:lnTo>
                  <a:cubicBezTo>
                    <a:pt x="679691" y="565855"/>
                    <a:pt x="698686" y="573723"/>
                    <a:pt x="712691" y="587728"/>
                  </a:cubicBezTo>
                  <a:cubicBezTo>
                    <a:pt x="726696" y="601733"/>
                    <a:pt x="734564" y="620728"/>
                    <a:pt x="734564" y="640534"/>
                  </a:cubicBezTo>
                  <a:lnTo>
                    <a:pt x="734564" y="694376"/>
                  </a:lnTo>
                  <a:cubicBezTo>
                    <a:pt x="734564" y="706888"/>
                    <a:pt x="742100" y="718167"/>
                    <a:pt x="753659" y="722955"/>
                  </a:cubicBezTo>
                  <a:cubicBezTo>
                    <a:pt x="765218" y="727742"/>
                    <a:pt x="778523" y="725096"/>
                    <a:pt x="787370" y="716249"/>
                  </a:cubicBezTo>
                  <a:lnTo>
                    <a:pt x="1088158" y="415461"/>
                  </a:lnTo>
                  <a:cubicBezTo>
                    <a:pt x="1102163" y="401456"/>
                    <a:pt x="1110031" y="382461"/>
                    <a:pt x="1110031" y="362655"/>
                  </a:cubicBezTo>
                  <a:cubicBezTo>
                    <a:pt x="1110031" y="342849"/>
                    <a:pt x="1102163" y="323854"/>
                    <a:pt x="1088158" y="309849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74625"/>
              <a:ext cx="103936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89835" y="522921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СОКЕТИ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8619" y="2235214"/>
            <a:ext cx="16438630" cy="78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6"/>
              </a:lnSpc>
              <a:spcBef>
                <a:spcPct val="0"/>
              </a:spcBef>
            </a:pP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Първата стъпка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в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сървърната част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е отваряне на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ServerSocket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на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порт 1211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след което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сървърът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започва да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„слуша”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К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о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га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то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даден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клиент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се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свърже към сървъра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то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й п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р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иема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заявката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чрез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извикване 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н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а ме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т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од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а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2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accept()</a:t>
            </a:r>
            <a:r>
              <a:rPr lang="en-US" sz="22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3457" y="3618597"/>
            <a:ext cx="15143610" cy="71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Т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ой е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блокиращ метод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това означава, че докато някой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 се свърже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програмата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няма да продължи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Методът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връща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променлива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от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тип Socket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в която се съхраняват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IP адреса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порт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а на дадения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клиент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5833" y="5124450"/>
            <a:ext cx="16691416" cy="71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След това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създаваме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обект от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тип Scanner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на който в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конструктора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подаваме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входния поток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от клиента чрез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метода getInputStream()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Записваме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подаденото число в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локална променлива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Проверяваме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дали числото е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четно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6803" y="7106681"/>
            <a:ext cx="16770588" cy="151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Изпращаме 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резултата чрез метода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getOutputStream()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След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изпращане 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на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дадения резултат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нашият сървър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ще спре 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чрез метода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close()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Трябва да се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отбележи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че този метод е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извикан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за да се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покаже неговото приложение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докато в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реална ситуация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един истински сървър </a:t>
            </a:r>
            <a:r>
              <a:rPr lang="en-US" b="true" sz="2321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 трябва никога</a:t>
            </a:r>
            <a:r>
              <a:rPr lang="en-US" sz="2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да прекратява </a:t>
            </a:r>
            <a:r>
              <a:rPr lang="en-US" b="true" sz="232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своята дейност.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29553" y="25422"/>
            <a:ext cx="23547107" cy="1003278"/>
            <a:chOff x="0" y="0"/>
            <a:chExt cx="2282372" cy="97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97246"/>
            </a:xfrm>
            <a:custGeom>
              <a:avLst/>
              <a:gdLst/>
              <a:ahLst/>
              <a:cxnLst/>
              <a:rect r="r" b="b" t="t" l="l"/>
              <a:pathLst>
                <a:path h="97246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97246"/>
                  </a:lnTo>
                  <a:lnTo>
                    <a:pt x="2282372" y="97246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16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28167" y="890956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313285"/>
            <a:chOff x="0" y="0"/>
            <a:chExt cx="4686908" cy="61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61645"/>
            </a:xfrm>
            <a:custGeom>
              <a:avLst/>
              <a:gdLst/>
              <a:ahLst/>
              <a:cxnLst/>
              <a:rect r="r" b="b" t="t" l="l"/>
              <a:pathLst>
                <a:path h="61645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61645"/>
                  </a:lnTo>
                  <a:lnTo>
                    <a:pt x="4686908" y="61645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80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23102" y="169743"/>
            <a:ext cx="8241797" cy="72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98"/>
              </a:lnSpc>
              <a:spcBef>
                <a:spcPct val="0"/>
              </a:spcBef>
            </a:pPr>
            <a:r>
              <a:rPr lang="en-US" sz="4201" spc="3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СОКЕТИ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7667" y="8952885"/>
            <a:ext cx="2578131" cy="38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</a:t>
            </a:r>
            <a:r>
              <a:rPr lang="en-US" b="true" sz="241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лиентска част: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25168" y="1223594"/>
            <a:ext cx="8282384" cy="884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java.io.IOException;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java.io.PrintStream;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java.net.Socket;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java.util.InputMismatchException;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java.util.Scanner;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class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ClientDemo {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static void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main(String args[])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throws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IOException {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number;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Socket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 = new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Socket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"127.0.0.1", 1211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Scanner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scan = new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Scanner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(System.in);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Scanner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scan2 = new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Scanner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(s.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getInputStream()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PrintStream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printout = new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PrintStream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(s.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getOutputStream()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System.out.println("Enter some Value");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try {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number = scan.nextInt();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printout.println(number);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String input = scan2.nextLine();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System.out.println(input);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catch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InputMismatchException e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{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System.out.println("Enter a correct value");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} finally 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if (s !=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null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s.close();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if (scan !=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null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scan.close();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if (scan2 !=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null</a:t>
            </a: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scan2.close();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sz="176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</a:t>
            </a: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}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}</a:t>
            </a:r>
          </a:p>
          <a:p>
            <a:pPr algn="l">
              <a:lnSpc>
                <a:spcPts val="2297"/>
              </a:lnSpc>
              <a:spcBef>
                <a:spcPct val="0"/>
              </a:spcBef>
            </a:pPr>
            <a:r>
              <a:rPr lang="en-US" b="true" sz="176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42325" y="8656045"/>
            <a:ext cx="1401675" cy="998526"/>
            <a:chOff x="0" y="0"/>
            <a:chExt cx="114096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32354"/>
              <a:ext cx="1118086" cy="748091"/>
            </a:xfrm>
            <a:custGeom>
              <a:avLst/>
              <a:gdLst/>
              <a:ahLst/>
              <a:cxnLst/>
              <a:rect r="r" b="b" t="t" l="l"/>
              <a:pathLst>
                <a:path h="748091" w="1118086">
                  <a:moveTo>
                    <a:pt x="1101908" y="334990"/>
                  </a:moveTo>
                  <a:lnTo>
                    <a:pt x="773620" y="6702"/>
                  </a:lnTo>
                  <a:cubicBezTo>
                    <a:pt x="767077" y="159"/>
                    <a:pt x="757236" y="-1799"/>
                    <a:pt x="748687" y="1742"/>
                  </a:cubicBezTo>
                  <a:cubicBezTo>
                    <a:pt x="740138" y="5284"/>
                    <a:pt x="734564" y="13626"/>
                    <a:pt x="734564" y="22879"/>
                  </a:cubicBezTo>
                  <a:lnTo>
                    <a:pt x="734564" y="115613"/>
                  </a:lnTo>
                  <a:cubicBezTo>
                    <a:pt x="734564" y="130261"/>
                    <a:pt x="728745" y="144310"/>
                    <a:pt x="718386" y="154669"/>
                  </a:cubicBezTo>
                  <a:cubicBezTo>
                    <a:pt x="708028" y="165027"/>
                    <a:pt x="693979" y="170846"/>
                    <a:pt x="679331" y="170846"/>
                  </a:cubicBezTo>
                  <a:lnTo>
                    <a:pt x="55233" y="170846"/>
                  </a:lnTo>
                  <a:cubicBezTo>
                    <a:pt x="40585" y="170846"/>
                    <a:pt x="26536" y="176665"/>
                    <a:pt x="16177" y="187023"/>
                  </a:cubicBezTo>
                  <a:cubicBezTo>
                    <a:pt x="5819" y="197382"/>
                    <a:pt x="0" y="211431"/>
                    <a:pt x="0" y="226079"/>
                  </a:cubicBezTo>
                  <a:lnTo>
                    <a:pt x="0" y="522013"/>
                  </a:lnTo>
                  <a:cubicBezTo>
                    <a:pt x="0" y="536661"/>
                    <a:pt x="5819" y="550710"/>
                    <a:pt x="16177" y="561069"/>
                  </a:cubicBezTo>
                  <a:cubicBezTo>
                    <a:pt x="26536" y="571427"/>
                    <a:pt x="40585" y="577246"/>
                    <a:pt x="55233" y="577246"/>
                  </a:cubicBezTo>
                  <a:lnTo>
                    <a:pt x="679331" y="577246"/>
                  </a:lnTo>
                  <a:cubicBezTo>
                    <a:pt x="693979" y="577246"/>
                    <a:pt x="708028" y="583065"/>
                    <a:pt x="718386" y="593423"/>
                  </a:cubicBezTo>
                  <a:cubicBezTo>
                    <a:pt x="728745" y="603782"/>
                    <a:pt x="734564" y="617831"/>
                    <a:pt x="734564" y="632479"/>
                  </a:cubicBezTo>
                  <a:lnTo>
                    <a:pt x="734564" y="725213"/>
                  </a:lnTo>
                  <a:cubicBezTo>
                    <a:pt x="734564" y="734466"/>
                    <a:pt x="740138" y="742808"/>
                    <a:pt x="748687" y="746350"/>
                  </a:cubicBezTo>
                  <a:cubicBezTo>
                    <a:pt x="757236" y="749891"/>
                    <a:pt x="767077" y="747933"/>
                    <a:pt x="773620" y="741390"/>
                  </a:cubicBezTo>
                  <a:lnTo>
                    <a:pt x="1101908" y="413102"/>
                  </a:lnTo>
                  <a:cubicBezTo>
                    <a:pt x="1112266" y="402744"/>
                    <a:pt x="1118086" y="388695"/>
                    <a:pt x="1118086" y="374046"/>
                  </a:cubicBezTo>
                  <a:cubicBezTo>
                    <a:pt x="1118086" y="359397"/>
                    <a:pt x="1112266" y="345348"/>
                    <a:pt x="1101908" y="33499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74625"/>
              <a:ext cx="103936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243" y="3124208"/>
            <a:ext cx="9060848" cy="288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клиентската част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отваряме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сокет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с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IP адрес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2199">
                <a:solidFill>
                  <a:srgbClr val="8C5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127.0.0.1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– адрес на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текущата машина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(може да бъде замененот от </a:t>
            </a:r>
            <a:r>
              <a:rPr lang="en-US" b="true" sz="2199">
                <a:solidFill>
                  <a:srgbClr val="8C5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“localhost”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 и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порт 1211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Създаваме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два обекта от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тип Scanner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Първият чете от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стандартната клавиатура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а вторият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чете поток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асоцииран със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създадения обект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от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тип сокет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Проверката за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невалидни символи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е направена в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клиентската част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По-добрият подход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е това да се направи в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сървърната част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от гледна точка на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сигурността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439956"/>
            <a:ext cx="23547107" cy="1211898"/>
            <a:chOff x="0" y="0"/>
            <a:chExt cx="2282372" cy="11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17467"/>
            </a:xfrm>
            <a:custGeom>
              <a:avLst/>
              <a:gdLst/>
              <a:ahLst/>
              <a:cxnLst/>
              <a:rect r="r" b="b" t="t" l="l"/>
              <a:pathLst>
                <a:path h="117467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17467"/>
                  </a:lnTo>
                  <a:lnTo>
                    <a:pt x="2282372" y="117467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3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24927" y="1514109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571175"/>
            <a:chOff x="0" y="0"/>
            <a:chExt cx="4686908" cy="112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12390"/>
            </a:xfrm>
            <a:custGeom>
              <a:avLst/>
              <a:gdLst/>
              <a:ahLst/>
              <a:cxnLst/>
              <a:rect r="r" b="b" t="t" l="l"/>
              <a:pathLst>
                <a:path h="112390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12390"/>
                  </a:lnTo>
                  <a:lnTo>
                    <a:pt x="4686908" y="112390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31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89835" y="522921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НИШКИ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5721" y="2219668"/>
            <a:ext cx="2509132" cy="35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Многозадачност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93534" y="2219668"/>
            <a:ext cx="10700810" cy="107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Многозадачност като понятие в компютърните науки може да бъде разглеждано в два основни аспекта. Многозадачност, базирана на процеси и многозадачност, базирана на нишки.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6686" y="3868062"/>
            <a:ext cx="5861844" cy="35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Многозадачност. базирана на процеси 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4677" y="4649725"/>
            <a:ext cx="10368250" cy="143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Споделяне на общи хардуерни ресурси – памет, процесорно време.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Многопроцесна операционна система.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Изпълнение на много процеси едновременно.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Процесите са изолирани един от друг по отношение на памет и данни.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8703" y="6974372"/>
            <a:ext cx="5592300" cy="35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Многозадачност, базирана на нишки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4677" y="7657842"/>
            <a:ext cx="12080324" cy="216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Споделяне на ресурсите на даден процес.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Изпълнение на отделни задачи в рамките на една програма.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Нишките са видими в рамките на един процес.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Всяка програма има поне една главна нишка, асоциирана с нейния main() метод.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Всяка нишка изпълнява последователно даден код от нейната стартова позиция.</a:t>
            </a:r>
          </a:p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Всяка нишка изпълнява собствения си код, независимо от всички останали нишки.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DAG4x_llXcw</dc:identifier>
  <dcterms:modified xsi:type="dcterms:W3CDTF">2011-08-01T06:04:30Z</dcterms:modified>
  <cp:revision>1</cp:revision>
  <dc:title>ЛУ-4-Java</dc:title>
</cp:coreProperties>
</file>